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70" r:id="rId3"/>
    <p:sldId id="257" r:id="rId4"/>
    <p:sldId id="258" r:id="rId5"/>
    <p:sldId id="259" r:id="rId6"/>
    <p:sldId id="260" r:id="rId7"/>
    <p:sldId id="262" r:id="rId8"/>
    <p:sldId id="267" r:id="rId9"/>
    <p:sldId id="268" r:id="rId10"/>
    <p:sldId id="269" r:id="rId11"/>
    <p:sldId id="261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4" autoAdjust="0"/>
    <p:restoredTop sz="94660"/>
  </p:normalViewPr>
  <p:slideViewPr>
    <p:cSldViewPr snapToGrid="0">
      <p:cViewPr varScale="1">
        <p:scale>
          <a:sx n="85" d="100"/>
          <a:sy n="85" d="100"/>
        </p:scale>
        <p:origin x="4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B39DDF-6D40-4073-8512-6B8054B8C26C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BB244D-566B-4213-8987-0E2FE3B2A26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9499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79375" y="741363"/>
            <a:ext cx="6577013" cy="3700462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A11710-6318-4617-9CDC-41D645B51453}" type="slidenum">
              <a:rPr lang="de-DE" smtClean="0"/>
              <a:pPr>
                <a:defRPr/>
              </a:pPr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865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79375" y="741363"/>
            <a:ext cx="6577013" cy="3700462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A11710-6318-4617-9CDC-41D645B51453}" type="slidenum">
              <a:rPr lang="de-DE" smtClean="0"/>
              <a:pPr>
                <a:defRPr/>
              </a:pPr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4742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3906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1171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319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25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5295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0696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8693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294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7191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4860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7591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8DDCF-F9F0-45C9-8991-0525BB7CEEA5}" type="datetimeFigureOut">
              <a:rPr lang="zh-TW" altLang="en-US" smtClean="0"/>
              <a:t>2022/10/23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1FABA-829E-41E4-9F75-6541CF4534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7291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Introduction 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123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Collaborative Filtering as a Generalization of Classification and Regression Modeling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5697" y="1834417"/>
            <a:ext cx="6699468" cy="4351338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263770" y="2945423"/>
            <a:ext cx="47478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Collaborative filtering methods can be viewed as generalizations of classification and regression</a:t>
            </a:r>
          </a:p>
          <a:p>
            <a:r>
              <a:rPr lang="en-US" altLang="zh-TW" sz="2400" dirty="0"/>
              <a:t>modeling.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9548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models of Recommender System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728"/>
          <a:stretch/>
        </p:blipFill>
        <p:spPr>
          <a:xfrm>
            <a:off x="8539843" y="1690688"/>
            <a:ext cx="3497848" cy="4351338"/>
          </a:xfrm>
          <a:prstGeom prst="rect">
            <a:avLst/>
          </a:prstGeom>
        </p:spPr>
      </p:pic>
      <p:sp>
        <p:nvSpPr>
          <p:cNvPr id="5" name="內容版面配置區 2"/>
          <p:cNvSpPr txBox="1">
            <a:spLocks/>
          </p:cNvSpPr>
          <p:nvPr/>
        </p:nvSpPr>
        <p:spPr>
          <a:xfrm>
            <a:off x="310243" y="1592036"/>
            <a:ext cx="8327572" cy="45849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Content-based recommender system</a:t>
            </a:r>
            <a:endParaRPr lang="zh-TW" altLang="en-US" dirty="0"/>
          </a:p>
          <a:p>
            <a:pPr lvl="1"/>
            <a:r>
              <a:rPr lang="en-US" altLang="zh-TW" sz="2800" dirty="0"/>
              <a:t>The descriptive attributes of items are used to make recommendations</a:t>
            </a:r>
          </a:p>
          <a:p>
            <a:pPr lvl="1"/>
            <a:endParaRPr lang="en-US" altLang="zh-TW" sz="2800" dirty="0"/>
          </a:p>
          <a:p>
            <a:pPr lvl="1"/>
            <a:r>
              <a:rPr lang="en-US" altLang="zh-TW" sz="2800" dirty="0" err="1"/>
              <a:t>Adv</a:t>
            </a:r>
            <a:endParaRPr lang="en-US" altLang="zh-TW" sz="2800" dirty="0"/>
          </a:p>
          <a:p>
            <a:pPr lvl="2"/>
            <a:r>
              <a:rPr lang="en-US" altLang="zh-TW" sz="2400" dirty="0"/>
              <a:t>Making recommendations for new items when sufficient rating data are not available for that item.</a:t>
            </a:r>
          </a:p>
          <a:p>
            <a:pPr lvl="1"/>
            <a:r>
              <a:rPr lang="en-US" altLang="zh-TW" sz="2800" dirty="0" err="1"/>
              <a:t>Disadv</a:t>
            </a:r>
            <a:endParaRPr lang="en-US" altLang="zh-TW" sz="2800" dirty="0"/>
          </a:p>
          <a:p>
            <a:pPr lvl="2"/>
            <a:r>
              <a:rPr lang="en-US" altLang="zh-TW" sz="2400" dirty="0"/>
              <a:t>May provide obvious recommendations because of the use of keywords or content</a:t>
            </a:r>
          </a:p>
          <a:p>
            <a:pPr lvl="2"/>
            <a:r>
              <a:rPr lang="en-US" altLang="zh-TW" sz="2400" dirty="0"/>
              <a:t>They are not effective at providing recommendations for new users.</a:t>
            </a:r>
          </a:p>
        </p:txBody>
      </p:sp>
    </p:spTree>
    <p:extLst>
      <p:ext uri="{BB962C8B-B14F-4D97-AF65-F5344CB8AC3E}">
        <p14:creationId xmlns:p14="http://schemas.microsoft.com/office/powerpoint/2010/main" val="645303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models of Recommender System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7636" y="1804307"/>
            <a:ext cx="10676164" cy="4372656"/>
          </a:xfrm>
        </p:spPr>
        <p:txBody>
          <a:bodyPr>
            <a:normAutofit/>
          </a:bodyPr>
          <a:lstStyle/>
          <a:p>
            <a:r>
              <a:rPr lang="en-US" altLang="zh-TW" sz="3200" dirty="0"/>
              <a:t>Knowledge-based recommender systems</a:t>
            </a:r>
          </a:p>
          <a:p>
            <a:pPr lvl="1"/>
            <a:r>
              <a:rPr lang="en-US" altLang="zh-TW" sz="2800" dirty="0"/>
              <a:t>Particularly useful in the context of items that are not purchased very often.</a:t>
            </a:r>
          </a:p>
          <a:p>
            <a:pPr lvl="2"/>
            <a:r>
              <a:rPr lang="en-US" altLang="zh-TW" sz="2400" dirty="0"/>
              <a:t>Automobiles, tourism requests, expensive luxury goods…</a:t>
            </a:r>
          </a:p>
          <a:p>
            <a:pPr lvl="2"/>
            <a:endParaRPr lang="en-US" altLang="zh-TW" sz="2400" dirty="0"/>
          </a:p>
          <a:p>
            <a:pPr lvl="1"/>
            <a:r>
              <a:rPr lang="en-US" altLang="zh-TW" sz="2800" dirty="0"/>
              <a:t>The recommendation process is performed on the basis of similarities between customer requirements and item descriptions, or the use of constraints specifying user requirements.</a:t>
            </a:r>
          </a:p>
          <a:p>
            <a:pPr lvl="1"/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84308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models of Recommender System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687" y="2625612"/>
            <a:ext cx="5572125" cy="268605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961" y="2227035"/>
            <a:ext cx="5581650" cy="4019550"/>
          </a:xfrm>
          <a:prstGeom prst="rect">
            <a:avLst/>
          </a:prstGeom>
        </p:spPr>
      </p:pic>
      <p:sp>
        <p:nvSpPr>
          <p:cNvPr id="6" name="圓角矩形 5"/>
          <p:cNvSpPr/>
          <p:nvPr/>
        </p:nvSpPr>
        <p:spPr>
          <a:xfrm>
            <a:off x="2441121" y="2625612"/>
            <a:ext cx="1657350" cy="34618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圓角矩形 6"/>
          <p:cNvSpPr/>
          <p:nvPr/>
        </p:nvSpPr>
        <p:spPr>
          <a:xfrm>
            <a:off x="8610600" y="2237014"/>
            <a:ext cx="1031421" cy="3429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474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Domain-specific Challenges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Time-sensitive recommender systems</a:t>
            </a:r>
          </a:p>
          <a:p>
            <a:pPr lvl="1"/>
            <a:r>
              <a:rPr lang="en-US" altLang="zh-TW" dirty="0"/>
              <a:t>The rating of an item might evolve with time</a:t>
            </a:r>
          </a:p>
          <a:p>
            <a:pPr lvl="1"/>
            <a:r>
              <a:rPr lang="en-US" altLang="zh-TW" dirty="0"/>
              <a:t>The rating of an item might be dependent on the specific time of day, day of week…</a:t>
            </a:r>
          </a:p>
          <a:p>
            <a:r>
              <a:rPr lang="en-US" altLang="zh-TW" dirty="0"/>
              <a:t>Location-based recommender systems</a:t>
            </a:r>
          </a:p>
          <a:p>
            <a:r>
              <a:rPr lang="en-US" altLang="zh-TW" dirty="0"/>
              <a:t>Social recommender systems</a:t>
            </a:r>
          </a:p>
          <a:p>
            <a:pPr lvl="1"/>
            <a:r>
              <a:rPr lang="en-US" altLang="zh-TW" dirty="0"/>
              <a:t>Structural recommendation of nodes and links</a:t>
            </a:r>
          </a:p>
          <a:p>
            <a:pPr lvl="1"/>
            <a:r>
              <a:rPr lang="en-US" altLang="zh-TW" dirty="0"/>
              <a:t>Product and content recommendations with </a:t>
            </a:r>
            <a:r>
              <a:rPr lang="en-US" altLang="zh-TW"/>
              <a:t>social influence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9012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130211"/>
            <a:ext cx="5223933" cy="2932855"/>
          </a:xfrm>
          <a:prstGeom prst="rect">
            <a:avLst/>
          </a:prstGeom>
        </p:spPr>
      </p:pic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275" b="8749"/>
          <a:stretch/>
        </p:blipFill>
        <p:spPr>
          <a:xfrm>
            <a:off x="5611008" y="1310777"/>
            <a:ext cx="2827867" cy="532575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t="4497" b="9133"/>
          <a:stretch/>
        </p:blipFill>
        <p:spPr>
          <a:xfrm>
            <a:off x="9072219" y="1324440"/>
            <a:ext cx="2840379" cy="531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69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1002427" y="1579075"/>
            <a:ext cx="2326821" cy="461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User preferences</a:t>
            </a:r>
            <a:endParaRPr lang="zh-TW" altLang="en-US" sz="24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8935391" y="1562747"/>
            <a:ext cx="2484663" cy="461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Recommendation</a:t>
            </a:r>
            <a:endParaRPr lang="zh-TW" altLang="en-US" sz="2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5122674" y="1332852"/>
            <a:ext cx="2326821" cy="954107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Recommender</a:t>
            </a:r>
          </a:p>
          <a:p>
            <a:r>
              <a:rPr lang="en-US" altLang="zh-TW" sz="2800" dirty="0"/>
              <a:t>System</a:t>
            </a:r>
            <a:endParaRPr lang="zh-TW" altLang="en-US" sz="2800" dirty="0"/>
          </a:p>
        </p:txBody>
      </p:sp>
      <p:sp>
        <p:nvSpPr>
          <p:cNvPr id="8" name="向右箭號 7"/>
          <p:cNvSpPr/>
          <p:nvPr/>
        </p:nvSpPr>
        <p:spPr>
          <a:xfrm>
            <a:off x="3859926" y="1748295"/>
            <a:ext cx="693964" cy="2041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7845461" y="1707853"/>
            <a:ext cx="693964" cy="2041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1002427" y="3553626"/>
            <a:ext cx="97726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Recommender systems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/>
              <a:t>Utilize various sources of data to infer customer interests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/>
              <a:t>Recommendation analysis is often based on the previous interaction between users and items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096973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226332"/>
            <a:ext cx="10515600" cy="1325563"/>
          </a:xfrm>
        </p:spPr>
        <p:txBody>
          <a:bodyPr/>
          <a:lstStyle/>
          <a:p>
            <a:r>
              <a:rPr lang="en-US" altLang="zh-TW" dirty="0"/>
              <a:t>Goals of Recommender Systems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2425" y="1419842"/>
            <a:ext cx="10627178" cy="4890407"/>
          </a:xfrm>
        </p:spPr>
        <p:txBody>
          <a:bodyPr>
            <a:normAutofit/>
          </a:bodyPr>
          <a:lstStyle/>
          <a:p>
            <a:r>
              <a:rPr lang="en-US" altLang="zh-TW" sz="3200" dirty="0"/>
              <a:t>Increasing product sales is the primary goal of a recommender system</a:t>
            </a:r>
          </a:p>
          <a:p>
            <a:r>
              <a:rPr lang="en-US" altLang="zh-TW" sz="3200" dirty="0"/>
              <a:t>The common operational and technical goals of recommender systems are</a:t>
            </a:r>
          </a:p>
          <a:p>
            <a:pPr lvl="1"/>
            <a:r>
              <a:rPr lang="en-US" altLang="zh-TW" sz="3200" dirty="0"/>
              <a:t>Relevance</a:t>
            </a:r>
          </a:p>
          <a:p>
            <a:pPr lvl="2"/>
            <a:r>
              <a:rPr lang="en-US" altLang="zh-TW" sz="2800" dirty="0"/>
              <a:t>The most obvious operational goal</a:t>
            </a:r>
          </a:p>
          <a:p>
            <a:pPr lvl="1"/>
            <a:r>
              <a:rPr lang="en-US" altLang="zh-TW" sz="3200" dirty="0"/>
              <a:t>Novelty</a:t>
            </a:r>
          </a:p>
          <a:p>
            <a:pPr lvl="2"/>
            <a:r>
              <a:rPr lang="en-US" altLang="zh-TW" sz="2800" dirty="0"/>
              <a:t>The recommended item is something that the user has not seen in the past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t="5045" r="5330" b="40696"/>
          <a:stretch/>
        </p:blipFill>
        <p:spPr>
          <a:xfrm>
            <a:off x="9160625" y="1551895"/>
            <a:ext cx="2876203" cy="308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3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4107" y="726622"/>
            <a:ext cx="11149694" cy="5796642"/>
          </a:xfrm>
        </p:spPr>
        <p:txBody>
          <a:bodyPr/>
          <a:lstStyle/>
          <a:p>
            <a:pPr lvl="1"/>
            <a:endParaRPr lang="en-US" altLang="zh-TW" sz="3200" dirty="0"/>
          </a:p>
          <a:p>
            <a:pPr lvl="1"/>
            <a:endParaRPr lang="en-US" altLang="zh-TW" sz="3200" dirty="0"/>
          </a:p>
          <a:p>
            <a:pPr lvl="1"/>
            <a:endParaRPr lang="en-US" altLang="zh-TW" sz="3200" dirty="0"/>
          </a:p>
          <a:p>
            <a:pPr lvl="1"/>
            <a:endParaRPr lang="en-US" altLang="zh-TW" sz="3200" dirty="0"/>
          </a:p>
          <a:p>
            <a:pPr lvl="1"/>
            <a:r>
              <a:rPr lang="en-US" altLang="zh-TW" sz="3200" dirty="0"/>
              <a:t>Serendipity</a:t>
            </a:r>
          </a:p>
          <a:p>
            <a:pPr lvl="2"/>
            <a:r>
              <a:rPr lang="en-US" altLang="zh-TW" sz="2800" dirty="0"/>
              <a:t>The items recommended are somewhat unexpected</a:t>
            </a:r>
          </a:p>
          <a:p>
            <a:pPr lvl="2"/>
            <a:r>
              <a:rPr lang="en-US" altLang="zh-TW" sz="2800" dirty="0"/>
              <a:t>Has the beneficial side effect of increasing sales diversity or beginning a new trend of interest in the user</a:t>
            </a:r>
          </a:p>
          <a:p>
            <a:pPr lvl="1"/>
            <a:r>
              <a:rPr lang="en-US" altLang="zh-TW" sz="3200" dirty="0"/>
              <a:t>Increasing recommendation diversity</a:t>
            </a:r>
          </a:p>
          <a:p>
            <a:pPr lvl="2"/>
            <a:r>
              <a:rPr lang="en-US" altLang="zh-TW" sz="2800" dirty="0"/>
              <a:t>When the recommended list contains items of different types, there is a greater chance that the user might like at least one of these items.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3331" y="90988"/>
            <a:ext cx="2958006" cy="297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65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models of Recommender System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332014" y="1850118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TW" sz="3200" dirty="0"/>
              <a:t>Collaborative Filtering Models</a:t>
            </a:r>
          </a:p>
          <a:p>
            <a:pPr lvl="1"/>
            <a:r>
              <a:rPr lang="en-US" altLang="zh-TW" sz="2800" dirty="0"/>
              <a:t>Memory-based methods</a:t>
            </a:r>
          </a:p>
          <a:p>
            <a:pPr lvl="2"/>
            <a:r>
              <a:rPr lang="en-US" altLang="zh-TW" sz="2400" dirty="0"/>
              <a:t>User-based CF</a:t>
            </a:r>
          </a:p>
          <a:p>
            <a:pPr lvl="2"/>
            <a:r>
              <a:rPr lang="en-US" altLang="zh-TW" sz="2400" dirty="0"/>
              <a:t>Item-based CF</a:t>
            </a:r>
          </a:p>
          <a:p>
            <a:pPr lvl="1"/>
            <a:r>
              <a:rPr lang="en-US" altLang="zh-TW" sz="2800" dirty="0"/>
              <a:t>Model-based methods</a:t>
            </a:r>
            <a:endParaRPr lang="zh-TW" altLang="en-US" sz="28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2061" y="2765653"/>
            <a:ext cx="6970453" cy="332490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1355272" y="5078186"/>
            <a:ext cx="2955471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We need users ratings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6653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models of Recommender System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/>
              <a:t>Types of ratings</a:t>
            </a:r>
          </a:p>
          <a:p>
            <a:pPr lvl="1"/>
            <a:r>
              <a:rPr lang="en-US" altLang="zh-TW" sz="3200" dirty="0"/>
              <a:t>Explicit rating</a:t>
            </a:r>
          </a:p>
          <a:p>
            <a:pPr lvl="2"/>
            <a:endParaRPr lang="zh-TW" altLang="en-US" sz="2800" dirty="0"/>
          </a:p>
          <a:p>
            <a:pPr lvl="1"/>
            <a:r>
              <a:rPr lang="en-US" altLang="zh-TW" sz="3200" dirty="0"/>
              <a:t>Implicit ratings</a:t>
            </a:r>
          </a:p>
          <a:p>
            <a:pPr lvl="2"/>
            <a:r>
              <a:rPr lang="en-US" altLang="zh-TW" sz="2800" dirty="0"/>
              <a:t>User’s action</a:t>
            </a:r>
          </a:p>
          <a:p>
            <a:pPr lvl="3"/>
            <a:r>
              <a:rPr lang="en-US" altLang="zh-TW" sz="2600" dirty="0"/>
              <a:t>Click, Buying an item, etc.</a:t>
            </a:r>
          </a:p>
          <a:p>
            <a:pPr marL="914400" lvl="2" indent="0">
              <a:buNone/>
            </a:pPr>
            <a:endParaRPr lang="en-US" altLang="zh-TW" sz="2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777" y="1766207"/>
            <a:ext cx="3646714" cy="3646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6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91544" y="44624"/>
            <a:ext cx="8229600" cy="1143000"/>
          </a:xfrm>
        </p:spPr>
        <p:txBody>
          <a:bodyPr/>
          <a:lstStyle/>
          <a:p>
            <a:r>
              <a:rPr lang="en-US" dirty="0"/>
              <a:t>More on ratings – Explicit ratings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75520" y="1196752"/>
            <a:ext cx="8712968" cy="4968552"/>
          </a:xfrm>
        </p:spPr>
        <p:txBody>
          <a:bodyPr>
            <a:normAutofit/>
          </a:bodyPr>
          <a:lstStyle/>
          <a:p>
            <a:r>
              <a:rPr lang="en-US" b="0" dirty="0"/>
              <a:t>Probably the most precise ratings</a:t>
            </a:r>
          </a:p>
          <a:p>
            <a:r>
              <a:rPr lang="en-US" b="0" dirty="0"/>
              <a:t>Most commonly used (1 to 5, 1 to 7 Likert response scales)</a:t>
            </a:r>
          </a:p>
          <a:p>
            <a:r>
              <a:rPr lang="en-US" b="0" dirty="0"/>
              <a:t>Research topics</a:t>
            </a:r>
          </a:p>
          <a:p>
            <a:pPr lvl="1"/>
            <a:r>
              <a:rPr lang="en-US" dirty="0"/>
              <a:t>Optimal granularity of scale; indication that 10-point scale is better accepted in movie dom.</a:t>
            </a:r>
          </a:p>
          <a:p>
            <a:r>
              <a:rPr lang="en-US" b="0" dirty="0"/>
              <a:t>Main problems</a:t>
            </a:r>
          </a:p>
          <a:p>
            <a:pPr lvl="1"/>
            <a:r>
              <a:rPr lang="en-US" sz="2000" dirty="0"/>
              <a:t>Users not always willing to rate many items</a:t>
            </a:r>
          </a:p>
          <a:p>
            <a:pPr lvl="2"/>
            <a:r>
              <a:rPr lang="en-US" dirty="0"/>
              <a:t>number of available ratings could be too small → sparse rating matrices → poor recommendation quality</a:t>
            </a:r>
          </a:p>
          <a:p>
            <a:pPr lvl="1"/>
            <a:r>
              <a:rPr lang="en-US" sz="2000" dirty="0"/>
              <a:t>How to stimulate users to rate more items?</a:t>
            </a:r>
          </a:p>
        </p:txBody>
      </p:sp>
    </p:spTree>
    <p:extLst>
      <p:ext uri="{BB962C8B-B14F-4D97-AF65-F5344CB8AC3E}">
        <p14:creationId xmlns:p14="http://schemas.microsoft.com/office/powerpoint/2010/main" val="234644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</a:t>
            </a:r>
            <a:r>
              <a:rPr lang="en-US"/>
              <a:t>on ratings – Implicit ratings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338404" y="1690688"/>
            <a:ext cx="8543956" cy="4813995"/>
          </a:xfrm>
        </p:spPr>
        <p:txBody>
          <a:bodyPr/>
          <a:lstStyle/>
          <a:p>
            <a:r>
              <a:rPr lang="en-US" sz="2400" dirty="0"/>
              <a:t>Typically collected by the web shop or application in which the recommender system is embedded</a:t>
            </a:r>
          </a:p>
          <a:p>
            <a:r>
              <a:rPr lang="en-US" sz="2400" dirty="0"/>
              <a:t>When a customer </a:t>
            </a:r>
            <a:r>
              <a:rPr lang="en-US" sz="2400" dirty="0">
                <a:solidFill>
                  <a:srgbClr val="FF0000"/>
                </a:solidFill>
              </a:rPr>
              <a:t>buys an item</a:t>
            </a:r>
            <a:r>
              <a:rPr lang="en-US" sz="2400" dirty="0"/>
              <a:t>, for instance, many recommender systems interpret this behavior as a </a:t>
            </a:r>
            <a:r>
              <a:rPr lang="en-US" sz="2400" dirty="0">
                <a:solidFill>
                  <a:srgbClr val="FF0000"/>
                </a:solidFill>
              </a:rPr>
              <a:t>positive rating</a:t>
            </a:r>
          </a:p>
          <a:p>
            <a:pPr lvl="1"/>
            <a:r>
              <a:rPr lang="en-US" dirty="0"/>
              <a:t>Clicks, page views, time spent on some page …</a:t>
            </a:r>
          </a:p>
          <a:p>
            <a:r>
              <a:rPr lang="en-US" sz="2400" dirty="0"/>
              <a:t>Implicit ratings can be collected constantly and do not require additional efforts from the side of the user</a:t>
            </a:r>
          </a:p>
          <a:p>
            <a:r>
              <a:rPr lang="en-US" sz="2400" dirty="0"/>
              <a:t>Main problem</a:t>
            </a:r>
          </a:p>
          <a:p>
            <a:pPr lvl="1"/>
            <a:r>
              <a:rPr lang="en-US" sz="2000" dirty="0"/>
              <a:t>One cannot be sure whether the user behavior is correctly interpreted</a:t>
            </a:r>
          </a:p>
          <a:p>
            <a:pPr lvl="1"/>
            <a:r>
              <a:rPr lang="en-US" sz="2000" dirty="0"/>
              <a:t>For example, a user might not like all the books he or she has bought; the user also might have bought a book for someone else</a:t>
            </a:r>
          </a:p>
        </p:txBody>
      </p:sp>
    </p:spTree>
    <p:extLst>
      <p:ext uri="{BB962C8B-B14F-4D97-AF65-F5344CB8AC3E}">
        <p14:creationId xmlns:p14="http://schemas.microsoft.com/office/powerpoint/2010/main" val="1723935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3767</TotalTime>
  <Words>563</Words>
  <Application>Microsoft Office PowerPoint</Application>
  <PresentationFormat>寬螢幕</PresentationFormat>
  <Paragraphs>84</Paragraphs>
  <Slides>14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Introduction </vt:lpstr>
      <vt:lpstr>PowerPoint 簡報</vt:lpstr>
      <vt:lpstr>PowerPoint 簡報</vt:lpstr>
      <vt:lpstr>Goals of Recommender Systems</vt:lpstr>
      <vt:lpstr>PowerPoint 簡報</vt:lpstr>
      <vt:lpstr>Basic models of Recommender System</vt:lpstr>
      <vt:lpstr>Basic models of Recommender System</vt:lpstr>
      <vt:lpstr>More on ratings – Explicit ratings</vt:lpstr>
      <vt:lpstr>More on ratings – Implicit ratings</vt:lpstr>
      <vt:lpstr>Collaborative Filtering as a Generalization of Classification and Regression Modeling</vt:lpstr>
      <vt:lpstr>Basic models of Recommender System</vt:lpstr>
      <vt:lpstr>Basic models of Recommender System</vt:lpstr>
      <vt:lpstr>Basic models of Recommender System</vt:lpstr>
      <vt:lpstr>Domain-specific Challenges 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Admin</dc:creator>
  <cp:lastModifiedBy>杜昉紜</cp:lastModifiedBy>
  <cp:revision>40</cp:revision>
  <dcterms:created xsi:type="dcterms:W3CDTF">2020-09-08T06:36:11Z</dcterms:created>
  <dcterms:modified xsi:type="dcterms:W3CDTF">2022-10-23T02:53:46Z</dcterms:modified>
</cp:coreProperties>
</file>